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316" r:id="rId4"/>
    <p:sldId id="317" r:id="rId6"/>
    <p:sldId id="314" r:id="rId7"/>
    <p:sldId id="315" r:id="rId8"/>
  </p:sldIdLst>
  <p:sldSz cx="12192635" cy="18017490"/>
  <p:notesSz cx="9144000" cy="5143500"/>
  <p:embeddedFontLst>
    <p:embeddedFont>
      <p:font typeface="Economica" panose="02000506040000020004"/>
      <p:regular r:id="rId12"/>
    </p:embeddedFont>
    <p:embeddedFont>
      <p:font typeface="Open Sans" panose="020B0606030504020204"/>
      <p:regular r:id="rId13"/>
    </p:embeddedFont>
    <p:embeddedFont>
      <p:font typeface="Muli Regular"/>
      <p:regular r:id="rId14"/>
      <p:italic r:id="rId15"/>
    </p:embeddedFont>
    <p:embeddedFont>
      <p:font typeface="微软雅黑" panose="020B0503020204020204" charset="-122"/>
      <p:regular r:id="rId16"/>
    </p:embeddedFont>
    <p:embeddedFont>
      <p:font typeface="等线" panose="02010600030101010101" charset="-122"/>
      <p:regular r:id="rId17"/>
    </p:embeddedFont>
    <p:embeddedFont>
      <p:font typeface="Muli"/>
      <p:regular r:id="rId18"/>
      <p:bold r:id="rId19"/>
      <p: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0180" userDrawn="1">
          <p15:clr>
            <a:srgbClr val="A4A3A4"/>
          </p15:clr>
        </p15:guide>
        <p15:guide id="2" pos="2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2027"/>
    <a:srgbClr val="FFFFFF"/>
    <a:srgbClr val="8ED1F3"/>
    <a:srgbClr val="FEE0C3"/>
    <a:srgbClr val="DFF2FC"/>
    <a:srgbClr val="2B93F0"/>
    <a:srgbClr val="72AE46"/>
    <a:srgbClr val="FEC000"/>
    <a:srgbClr val="8B4DD1"/>
    <a:srgbClr val="ADC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89277" autoAdjust="0"/>
  </p:normalViewPr>
  <p:slideViewPr>
    <p:cSldViewPr snapToGrid="0" showGuides="1">
      <p:cViewPr varScale="1">
        <p:scale>
          <a:sx n="120" d="100"/>
          <a:sy n="120" d="100"/>
        </p:scale>
        <p:origin x="444" y="63"/>
      </p:cViewPr>
      <p:guideLst>
        <p:guide orient="horz" pos="10180"/>
        <p:guide pos="2735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font" Target="fonts/font9.fntdata"/><Relationship Id="rId2" Type="http://schemas.openxmlformats.org/officeDocument/2006/relationships/theme" Target="theme/theme1.xml"/><Relationship Id="rId19" Type="http://schemas.openxmlformats.org/officeDocument/2006/relationships/font" Target="fonts/font8.fntdata"/><Relationship Id="rId18" Type="http://schemas.openxmlformats.org/officeDocument/2006/relationships/font" Target="fonts/font7.fntdata"/><Relationship Id="rId17" Type="http://schemas.openxmlformats.org/officeDocument/2006/relationships/font" Target="fonts/font6.fntdata"/><Relationship Id="rId16" Type="http://schemas.openxmlformats.org/officeDocument/2006/relationships/font" Target="fonts/font5.fntdata"/><Relationship Id="rId15" Type="http://schemas.openxmlformats.org/officeDocument/2006/relationships/font" Target="fonts/font4.fntdata"/><Relationship Id="rId14" Type="http://schemas.openxmlformats.org/officeDocument/2006/relationships/font" Target="fonts/font3.fntdata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919364" y="385763"/>
            <a:ext cx="1305272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fig_1.pdf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宋体" panose="02010600030101010101" pitchFamily="2" charset="-122"/>
                <a:cs typeface="Muli"/>
                <a:sym typeface="Muli"/>
              </a:rPr>
              <a:t>建模</a:t>
            </a:r>
            <a:endParaRPr lang="zh-CN" altLang="en-US" sz="1100" b="1">
              <a:solidFill>
                <a:srgbClr val="39373D"/>
              </a:solidFill>
              <a:latin typeface="Muli"/>
              <a:ea typeface="宋体" panose="02010600030101010101" pitchFamily="2" charset="-122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19364" y="385763"/>
            <a:ext cx="1305272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fig_2.pdf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宋体" panose="02010600030101010101" pitchFamily="2" charset="-122"/>
                <a:cs typeface="Muli"/>
                <a:sym typeface="Muli"/>
              </a:rPr>
              <a:t>走路的模仿学习</a:t>
            </a:r>
            <a:endParaRPr lang="zh-CN" altLang="en-US" sz="1100" b="1">
              <a:solidFill>
                <a:srgbClr val="39373D"/>
              </a:solidFill>
              <a:latin typeface="Muli"/>
              <a:ea typeface="宋体" panose="02010600030101010101" pitchFamily="2" charset="-122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19364" y="385763"/>
            <a:ext cx="1305272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fig_3.pdf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Leg Patten Generator (LPG)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宋体" panose="02010600030101010101" pitchFamily="2" charset="-122"/>
                <a:cs typeface="Muli"/>
                <a:sym typeface="Muli"/>
              </a:rPr>
              <a:t>跑步的模仿</a:t>
            </a:r>
            <a:endParaRPr lang="zh-CN" altLang="en-US" sz="1100" b="1">
              <a:solidFill>
                <a:srgbClr val="39373D"/>
              </a:solidFill>
              <a:latin typeface="Muli"/>
              <a:ea typeface="宋体" panose="02010600030101010101" pitchFamily="2" charset="-122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19364" y="385763"/>
            <a:ext cx="1305272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fig_4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宋体" panose="02010600030101010101" pitchFamily="2" charset="-122"/>
                <a:cs typeface="Muli"/>
                <a:sym typeface="Muli"/>
              </a:rPr>
              <a:t>视觉引导的走路</a:t>
            </a:r>
            <a:r>
              <a:rPr lang="en-US" altLang="zh-CN" sz="1100" b="1">
                <a:solidFill>
                  <a:srgbClr val="39373D"/>
                </a:solidFill>
                <a:latin typeface="Muli"/>
                <a:ea typeface="宋体" panose="02010600030101010101" pitchFamily="2" charset="-122"/>
                <a:cs typeface="Muli"/>
                <a:sym typeface="Muli"/>
              </a:rPr>
              <a:t>/</a:t>
            </a:r>
            <a:r>
              <a:rPr lang="zh-CN" altLang="en-US" sz="1100" b="1">
                <a:solidFill>
                  <a:srgbClr val="39373D"/>
                </a:solidFill>
                <a:latin typeface="Muli"/>
                <a:ea typeface="宋体" panose="02010600030101010101" pitchFamily="2" charset="-122"/>
                <a:cs typeface="Muli"/>
                <a:sym typeface="Muli"/>
              </a:rPr>
              <a:t>跑步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Leg Patten Generator (LPG)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19364" y="385763"/>
            <a:ext cx="1305272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 matchingName="Title and Content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49773c3a5_0_53"/>
          <p:cNvSpPr txBox="1">
            <a:spLocks noGrp="1"/>
          </p:cNvSpPr>
          <p:nvPr>
            <p:ph type="sldNum" idx="12"/>
          </p:nvPr>
        </p:nvSpPr>
        <p:spPr>
          <a:xfrm>
            <a:off x="11396639" y="16663389"/>
            <a:ext cx="797754" cy="1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085" marR="0" lvl="0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45085" marR="0" lvl="1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45085" marR="0" lvl="2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45085" marR="0" lvl="3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45085" marR="0" lvl="4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45085" marR="0" lvl="5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45085" marR="0" lvl="6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45085" marR="0" lvl="7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5085" marR="0" lvl="8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49773c3a5_0_46"/>
          <p:cNvSpPr/>
          <p:nvPr/>
        </p:nvSpPr>
        <p:spPr>
          <a:xfrm>
            <a:off x="0" y="17676261"/>
            <a:ext cx="12194360" cy="3426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4" tIns="68574" rIns="68574" bIns="6857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" name="Google Shape;55;g849773c3a5_0_46"/>
          <p:cNvSpPr txBox="1">
            <a:spLocks noGrp="1"/>
          </p:cNvSpPr>
          <p:nvPr>
            <p:ph type="title" hasCustomPrompt="1"/>
          </p:nvPr>
        </p:nvSpPr>
        <p:spPr>
          <a:xfrm>
            <a:off x="415680" y="3353032"/>
            <a:ext cx="11362999" cy="7457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g849773c3a5_0_46"/>
          <p:cNvSpPr txBox="1">
            <a:spLocks noGrp="1"/>
          </p:cNvSpPr>
          <p:nvPr>
            <p:ph type="body" idx="1"/>
          </p:nvPr>
        </p:nvSpPr>
        <p:spPr>
          <a:xfrm>
            <a:off x="415680" y="11077222"/>
            <a:ext cx="11362999" cy="375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lvl="0" indent="-609600" algn="ctr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SzPts val="1800"/>
              <a:buChar char="●"/>
              <a:defRPr/>
            </a:lvl1pPr>
            <a:lvl2pPr marL="1625600" lvl="1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2pPr>
            <a:lvl3pPr marL="2438400" lvl="2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■"/>
              <a:defRPr/>
            </a:lvl3pPr>
            <a:lvl4pPr marL="3251835" lvl="3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●"/>
              <a:defRPr/>
            </a:lvl4pPr>
            <a:lvl5pPr marL="4064635" lvl="4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5pPr>
            <a:lvl6pPr marL="4877435" lvl="5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■"/>
              <a:defRPr/>
            </a:lvl6pPr>
            <a:lvl7pPr marL="5690235" lvl="6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●"/>
              <a:defRPr/>
            </a:lvl7pPr>
            <a:lvl8pPr marL="6503035" lvl="7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8pPr>
            <a:lvl9pPr marL="7316470" lvl="8" indent="-564515" algn="ctr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g849773c3a5_0_46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showMasterSp="0" matchingNam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49773c3a5_0_51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0" b="11670"/>
          <a:stretch>
            <a:fillRect/>
          </a:stretch>
        </p:blipFill>
        <p:spPr>
          <a:xfrm>
            <a:off x="0" y="4965959"/>
            <a:ext cx="12194360" cy="6892887"/>
          </a:xfrm>
          <a:prstGeom prst="rect">
            <a:avLst/>
          </a:prstGeom>
        </p:spPr>
      </p:pic>
      <p:sp>
        <p:nvSpPr>
          <p:cNvPr id="12" name="文本框 13"/>
          <p:cNvSpPr txBox="1">
            <a:spLocks noChangeArrowheads="1"/>
          </p:cNvSpPr>
          <p:nvPr userDrawn="1"/>
        </p:nvSpPr>
        <p:spPr bwMode="auto">
          <a:xfrm>
            <a:off x="3846367" y="12230409"/>
            <a:ext cx="450162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  </a:t>
            </a:r>
            <a:r>
              <a: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汇报人：李智勇 </a:t>
            </a:r>
            <a:r>
              <a:rPr kumimoji="0" lang="en-US" altLang="zh-CN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</a:t>
            </a:r>
            <a:endParaRPr kumimoji="0" lang="en-US" altLang="zh-CN" sz="1015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848358" y="15474672"/>
            <a:ext cx="8497645" cy="0"/>
            <a:chOff x="1360776" y="4324094"/>
            <a:chExt cx="8179860" cy="0"/>
          </a:xfrm>
        </p:grpSpPr>
        <p:cxnSp>
          <p:nvCxnSpPr>
            <p:cNvPr id="25" name="直接连接符 24"/>
            <p:cNvCxnSpPr/>
            <p:nvPr userDrawn="1"/>
          </p:nvCxnSpPr>
          <p:spPr>
            <a:xfrm>
              <a:off x="136077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 flipH="1">
              <a:off x="651663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六边形 27"/>
          <p:cNvSpPr/>
          <p:nvPr userDrawn="1"/>
        </p:nvSpPr>
        <p:spPr>
          <a:xfrm>
            <a:off x="5007783" y="15380952"/>
            <a:ext cx="2178795" cy="187452"/>
          </a:xfrm>
          <a:prstGeom prst="hexagon">
            <a:avLst>
              <a:gd name="adj" fmla="val 39769"/>
              <a:gd name="vf" fmla="val 115470"/>
            </a:avLst>
          </a:prstGeom>
          <a:solidFill>
            <a:schemeClr val="accent1"/>
          </a:solidFill>
        </p:spPr>
        <p:txBody>
          <a:bodyPr wrap="square" t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合作</a:t>
            </a:r>
            <a:r>
              <a:rPr kumimoji="0" lang="zh-CN" altLang="zh-CN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endParaRPr kumimoji="0" lang="zh-CN" altLang="zh-CN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9" name="六边形 28"/>
          <p:cNvSpPr/>
          <p:nvPr userDrawn="1"/>
        </p:nvSpPr>
        <p:spPr>
          <a:xfrm>
            <a:off x="4317570" y="13918278"/>
            <a:ext cx="3559226" cy="187452"/>
          </a:xfrm>
          <a:prstGeom prst="hexagon">
            <a:avLst>
              <a:gd name="adj" fmla="val 36883"/>
              <a:gd name="vf" fmla="val 115470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依托</a:t>
            </a:r>
            <a:r>
              <a:rPr kumimoji="0" lang="zh-CN" altLang="zh-CN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r>
              <a: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：湖南大学</a:t>
            </a: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4234091" y="16252558"/>
            <a:ext cx="3726180" cy="2476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1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中国人民解放军国防科技大学  </a:t>
            </a:r>
            <a:r>
              <a:rPr kumimoji="0" lang="en-US" altLang="zh-CN" sz="101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|  </a:t>
            </a:r>
            <a:r>
              <a:rPr kumimoji="0" lang="zh-CN" altLang="en-US" sz="101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  <a:sym typeface="+mn-ea"/>
              </a:rPr>
              <a:t>航天彩虹无人机股份有限公司</a:t>
            </a:r>
            <a:endParaRPr kumimoji="0" lang="zh-CN" altLang="en-US" sz="1015" b="0" i="0" u="none" strike="noStrike" kern="1200" cap="none" spc="8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7912" y="4968467"/>
            <a:ext cx="12186451" cy="6887867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7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深度知识挖掘驱动的无人机</a:t>
            </a:r>
            <a:endParaRPr kumimoji="0" sz="2475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7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侦察情报助理</a:t>
            </a:r>
            <a:endParaRPr kumimoji="0" lang="zh-CN" altLang="en-US" sz="2475" b="1" i="0" u="none" strike="noStrike" kern="1200" cap="none" spc="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360068" y="7695205"/>
            <a:ext cx="728049" cy="143439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11826384" y="7695205"/>
            <a:ext cx="728049" cy="143439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5206726" y="1982077"/>
            <a:ext cx="1788160" cy="334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重点项目论证汇报</a:t>
            </a:r>
            <a:endParaRPr kumimoji="0" lang="zh-CN" altLang="en-US" sz="15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2" b="894"/>
          <a:stretch>
            <a:fillRect/>
          </a:stretch>
        </p:blipFill>
        <p:spPr>
          <a:xfrm>
            <a:off x="0" y="5237399"/>
            <a:ext cx="12194360" cy="8773356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5644427" y="14814218"/>
            <a:ext cx="905510" cy="26479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2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2021</a:t>
            </a:r>
            <a:r>
              <a:rPr kumimoji="0" lang="zh-CN" altLang="en-US" sz="112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年</a:t>
            </a:r>
            <a:r>
              <a:rPr kumimoji="0" lang="en-US" altLang="zh-CN" sz="112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10</a:t>
            </a:r>
            <a:r>
              <a:rPr kumimoji="0" lang="zh-CN" altLang="en-US" sz="112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月</a:t>
            </a:r>
            <a:endParaRPr kumimoji="0" lang="zh-CN" altLang="en-US" sz="1125" b="0" i="0" u="none" strike="noStrike" kern="1200" cap="none" spc="8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7912" y="5237399"/>
            <a:ext cx="12186451" cy="8773356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5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谢谢各位专家！</a:t>
            </a:r>
            <a:endParaRPr kumimoji="0" lang="zh-CN" altLang="en-US" sz="4050" b="1" i="0" u="none" strike="noStrike" kern="1200" cap="none" spc="45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5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敬请批评指正！</a:t>
            </a:r>
            <a:endParaRPr kumimoji="0" lang="zh-CN" altLang="en-US" sz="4050" b="1" i="0" u="none" strike="noStrike" kern="1200" cap="none" spc="45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360068" y="8906878"/>
            <a:ext cx="728049" cy="143439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11826384" y="8906878"/>
            <a:ext cx="728049" cy="143439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3" y="11483698"/>
            <a:ext cx="5268133" cy="65351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53"/>
          <p:cNvSpPr txBox="1"/>
          <p:nvPr userDrawn="1"/>
        </p:nvSpPr>
        <p:spPr>
          <a:xfrm>
            <a:off x="-327" y="9623"/>
            <a:ext cx="5269715" cy="18013360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4866246" y="8320101"/>
            <a:ext cx="696971" cy="137316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7" name="菱形 26"/>
          <p:cNvSpPr/>
          <p:nvPr/>
        </p:nvSpPr>
        <p:spPr>
          <a:xfrm>
            <a:off x="6886500" y="2037564"/>
            <a:ext cx="1008188" cy="1986333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7963080" y="234336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7963080" y="482972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7963080" y="731608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7963075" y="9802445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6886502" y="452392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6886502" y="701028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6886502" y="949664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7894687" y="12288804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菱形 23"/>
          <p:cNvSpPr/>
          <p:nvPr userDrawn="1"/>
        </p:nvSpPr>
        <p:spPr>
          <a:xfrm>
            <a:off x="6886500" y="11982997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821948" y="1660249"/>
            <a:ext cx="2817092" cy="4727301"/>
            <a:chOff x="9328770" y="349544"/>
            <a:chExt cx="2112410" cy="1799214"/>
          </a:xfrm>
        </p:grpSpPr>
        <p:sp>
          <p:nvSpPr>
            <p:cNvPr id="26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9623003" y="792251"/>
              <a:ext cx="1638756" cy="144284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68568" tIns="34283" rIns="68568" bIns="34283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25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025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0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19" tIns="25709" rIns="51419" bIns="2570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6886500" y="203756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7963080" y="234336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7963080" y="482972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7963080" y="731608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7963075" y="9802445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6886502" y="4523924"/>
            <a:ext cx="1008188" cy="1986333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6886502" y="701028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6886502" y="949664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6886502" y="11982997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7963075" y="12288804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1575" b="1" i="0" u="none" strike="noStrike" kern="1200" cap="none" spc="0" normalizeH="0" baseline="0" noProof="0" dirty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3" y="11483698"/>
            <a:ext cx="5268133" cy="65351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327" y="9623"/>
            <a:ext cx="5269715" cy="18013360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4866246" y="8320101"/>
            <a:ext cx="696971" cy="137316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821948" y="1660249"/>
            <a:ext cx="2817092" cy="472730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144284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68568" tIns="34283" rIns="68568" bIns="34283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25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025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19" tIns="25709" rIns="51419" bIns="2570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6886500" y="203756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7963080" y="234336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7963080" y="482972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7963080" y="731608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7963075" y="9802445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6886502" y="452392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6886502" y="7010280"/>
            <a:ext cx="1008188" cy="1986333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6886502" y="949664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6886502" y="11982997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7894687" y="12288804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1575" b="1" i="0" u="none" strike="noStrike" kern="1200" cap="none" spc="0" normalizeH="0" baseline="0" noProof="0" dirty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3" y="11483698"/>
            <a:ext cx="5268133" cy="65351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327" y="9623"/>
            <a:ext cx="5269715" cy="18013360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4866246" y="8320101"/>
            <a:ext cx="696971" cy="137316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821948" y="1660249"/>
            <a:ext cx="2817092" cy="472730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144284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68568" tIns="34283" rIns="68568" bIns="34283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25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025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19" tIns="25709" rIns="51419" bIns="2570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6886500" y="203756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7963080" y="234336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7963080" y="482972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7963080" y="731608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7963075" y="9802445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6886502" y="452392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6886502" y="701028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6886502" y="9496640"/>
            <a:ext cx="1008188" cy="1986333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6886502" y="11982997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7894687" y="12288804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3" y="11483698"/>
            <a:ext cx="5268133" cy="65351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327" y="9623"/>
            <a:ext cx="5269715" cy="18013360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4866246" y="8320101"/>
            <a:ext cx="696971" cy="137316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821948" y="1660249"/>
            <a:ext cx="2817092" cy="472730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144284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68568" tIns="34283" rIns="68568" bIns="34283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25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025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19" tIns="25709" rIns="51419" bIns="2570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6886500" y="203756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7963080" y="234336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7963080" y="482972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7963080" y="731608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7963075" y="9802445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6886502" y="452392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6886502" y="701028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6886502" y="949664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6886502" y="11982997"/>
            <a:ext cx="1008188" cy="1986333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7963075" y="12288804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1575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3" y="11483698"/>
            <a:ext cx="5268133" cy="65351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327" y="9623"/>
            <a:ext cx="5269715" cy="18013360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4866246" y="8320101"/>
            <a:ext cx="696971" cy="137316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821948" y="1660249"/>
            <a:ext cx="2817092" cy="472730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144284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68568" tIns="34283" rIns="68568" bIns="34283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25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025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19" tIns="25709" rIns="51419" bIns="2570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椭圆 19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40" y="94591"/>
            <a:ext cx="128524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一、背景与意义</a:t>
            </a:r>
            <a:endParaRPr kumimoji="0" lang="zh-CN" altLang="en-US" sz="1235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showMasterSp="0" matchingName="Section header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849773c3a5_0_10"/>
          <p:cNvSpPr/>
          <p:nvPr/>
        </p:nvSpPr>
        <p:spPr>
          <a:xfrm flipH="1">
            <a:off x="10129879" y="1612275"/>
            <a:ext cx="1442446" cy="3940962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" name="Google Shape;19;g849773c3a5_0_10"/>
          <p:cNvSpPr/>
          <p:nvPr/>
        </p:nvSpPr>
        <p:spPr>
          <a:xfrm rot="10800000" flipH="1">
            <a:off x="622022" y="12465641"/>
            <a:ext cx="1442446" cy="3940962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g849773c3a5_0_10"/>
          <p:cNvSpPr txBox="1">
            <a:spLocks noGrp="1"/>
          </p:cNvSpPr>
          <p:nvPr>
            <p:ph type="title"/>
          </p:nvPr>
        </p:nvSpPr>
        <p:spPr>
          <a:xfrm>
            <a:off x="1031800" y="6328415"/>
            <a:ext cx="10130761" cy="53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" name="Google Shape;21;g849773c3a5_0_10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40" y="94591"/>
            <a:ext cx="128524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二、内容与方案</a:t>
            </a:r>
            <a:endParaRPr kumimoji="0" lang="zh-CN" altLang="en-US" sz="1235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40" y="94591"/>
            <a:ext cx="128524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三、创新与成果</a:t>
            </a:r>
            <a:endParaRPr kumimoji="0" lang="zh-CN" altLang="en-US" sz="1235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40" y="94591"/>
            <a:ext cx="128524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四、基础与条件</a:t>
            </a:r>
            <a:endParaRPr kumimoji="0" lang="zh-CN" altLang="en-US" sz="1235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40" y="94591"/>
            <a:ext cx="128524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五、进度与预算</a:t>
            </a:r>
            <a:endParaRPr kumimoji="0" lang="zh-CN" altLang="en-US" sz="1235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37" y="94591"/>
            <a:ext cx="112776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五、项目总结</a:t>
            </a:r>
            <a:endParaRPr kumimoji="0" lang="zh-CN" altLang="en-US" sz="1235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430F476B-2664-449A-AB10-048DED04FBD5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6F158E2-A096-4B65-BCC7-23F76A48A10E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matchingName="Title and body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849773c3a5_0_15"/>
          <p:cNvSpPr/>
          <p:nvPr/>
        </p:nvSpPr>
        <p:spPr>
          <a:xfrm>
            <a:off x="0" y="17676261"/>
            <a:ext cx="12194360" cy="3426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4" tIns="68574" rIns="68574" bIns="6857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24;g849773c3a5_0_15"/>
          <p:cNvSpPr txBox="1">
            <a:spLocks noGrp="1"/>
          </p:cNvSpPr>
          <p:nvPr>
            <p:ph type="title"/>
          </p:nvPr>
        </p:nvSpPr>
        <p:spPr>
          <a:xfrm>
            <a:off x="415680" y="1106759"/>
            <a:ext cx="11362999" cy="291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" name="Google Shape;25;g849773c3a5_0_15"/>
          <p:cNvSpPr txBox="1">
            <a:spLocks noGrp="1"/>
          </p:cNvSpPr>
          <p:nvPr>
            <p:ph type="body" idx="1"/>
          </p:nvPr>
        </p:nvSpPr>
        <p:spPr>
          <a:xfrm>
            <a:off x="415680" y="4292248"/>
            <a:ext cx="11362999" cy="1174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lvl="0" indent="-609600" algn="l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SzPts val="1800"/>
              <a:buChar char="●"/>
              <a:defRPr/>
            </a:lvl1pPr>
            <a:lvl2pPr marL="1625600" lvl="1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2pPr>
            <a:lvl3pPr marL="2438400" lvl="2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■"/>
              <a:defRPr/>
            </a:lvl3pPr>
            <a:lvl4pPr marL="3251835" lvl="3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●"/>
              <a:defRPr/>
            </a:lvl4pPr>
            <a:lvl5pPr marL="4064635" lvl="4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5pPr>
            <a:lvl6pPr marL="4877435" lvl="5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■"/>
              <a:defRPr/>
            </a:lvl6pPr>
            <a:lvl7pPr marL="5690235" lvl="6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●"/>
              <a:defRPr/>
            </a:lvl7pPr>
            <a:lvl8pPr marL="6503035" lvl="7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8pPr>
            <a:lvl9pPr marL="7316470" lvl="8" indent="-564515" algn="l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g849773c3a5_0_15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showMasterSp="0" matchingName="Title and two columns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849773c3a5_0_20"/>
          <p:cNvSpPr txBox="1">
            <a:spLocks noGrp="1"/>
          </p:cNvSpPr>
          <p:nvPr>
            <p:ph type="title"/>
          </p:nvPr>
        </p:nvSpPr>
        <p:spPr>
          <a:xfrm>
            <a:off x="415680" y="1106759"/>
            <a:ext cx="11362999" cy="291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" name="Google Shape;29;g849773c3a5_0_20"/>
          <p:cNvSpPr txBox="1">
            <a:spLocks noGrp="1"/>
          </p:cNvSpPr>
          <p:nvPr>
            <p:ph type="body" idx="1"/>
          </p:nvPr>
        </p:nvSpPr>
        <p:spPr>
          <a:xfrm>
            <a:off x="415680" y="4292248"/>
            <a:ext cx="5334232" cy="1174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lvl="0" indent="-564515" algn="l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SzPts val="1400"/>
              <a:buChar char="●"/>
              <a:defRPr sz="2485"/>
            </a:lvl1pPr>
            <a:lvl2pPr marL="1625600" lvl="1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2pPr>
            <a:lvl3pPr marL="2438400" lvl="2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3pPr>
            <a:lvl4pPr marL="3251835" lvl="3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4pPr>
            <a:lvl5pPr marL="4064635" lvl="4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5pPr>
            <a:lvl6pPr marL="4877435" lvl="5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6pPr>
            <a:lvl7pPr marL="5690235" lvl="6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7pPr>
            <a:lvl8pPr marL="6503035" lvl="7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8pPr>
            <a:lvl9pPr marL="7316470" lvl="8" indent="-541655" algn="l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SzPts val="1200"/>
              <a:buChar char="■"/>
              <a:defRPr sz="2135"/>
            </a:lvl9pPr>
          </a:lstStyle>
          <a:p/>
        </p:txBody>
      </p:sp>
      <p:sp>
        <p:nvSpPr>
          <p:cNvPr id="30" name="Google Shape;30;g849773c3a5_0_20"/>
          <p:cNvSpPr txBox="1">
            <a:spLocks noGrp="1"/>
          </p:cNvSpPr>
          <p:nvPr>
            <p:ph type="body" idx="2"/>
          </p:nvPr>
        </p:nvSpPr>
        <p:spPr>
          <a:xfrm>
            <a:off x="6444447" y="4292248"/>
            <a:ext cx="5334232" cy="1174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lvl="0" indent="-564515" algn="l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SzPts val="1400"/>
              <a:buChar char="●"/>
              <a:defRPr sz="2485"/>
            </a:lvl1pPr>
            <a:lvl2pPr marL="1625600" lvl="1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2pPr>
            <a:lvl3pPr marL="2438400" lvl="2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3pPr>
            <a:lvl4pPr marL="3251835" lvl="3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4pPr>
            <a:lvl5pPr marL="4064635" lvl="4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5pPr>
            <a:lvl6pPr marL="4877435" lvl="5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6pPr>
            <a:lvl7pPr marL="5690235" lvl="6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7pPr>
            <a:lvl8pPr marL="6503035" lvl="7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8pPr>
            <a:lvl9pPr marL="7316470" lvl="8" indent="-541655" algn="l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SzPts val="1200"/>
              <a:buChar char="■"/>
              <a:defRPr sz="2135"/>
            </a:lvl9pPr>
          </a:lstStyle>
          <a:p/>
        </p:txBody>
      </p:sp>
      <p:sp>
        <p:nvSpPr>
          <p:cNvPr id="31" name="Google Shape;31;g849773c3a5_0_20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showMasterSp="0" matchingName="Title 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849773c3a5_0_25"/>
          <p:cNvSpPr txBox="1">
            <a:spLocks noGrp="1"/>
          </p:cNvSpPr>
          <p:nvPr>
            <p:ph type="title"/>
          </p:nvPr>
        </p:nvSpPr>
        <p:spPr>
          <a:xfrm>
            <a:off x="415680" y="1106759"/>
            <a:ext cx="11362999" cy="291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" name="Google Shape;34;g849773c3a5_0_25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849773c3a5_0_28"/>
          <p:cNvSpPr txBox="1">
            <a:spLocks noGrp="1"/>
          </p:cNvSpPr>
          <p:nvPr>
            <p:ph type="title"/>
          </p:nvPr>
        </p:nvSpPr>
        <p:spPr>
          <a:xfrm>
            <a:off x="415680" y="1946396"/>
            <a:ext cx="3744725" cy="264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1pPr>
            <a:lvl2pPr lvl="1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2pPr>
            <a:lvl3pPr lvl="2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3pPr>
            <a:lvl4pPr lvl="3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4pPr>
            <a:lvl5pPr lvl="4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5pPr>
            <a:lvl6pPr lvl="5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6pPr>
            <a:lvl7pPr lvl="6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7pPr>
            <a:lvl8pPr lvl="7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8pPr>
            <a:lvl9pPr lvl="8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9pPr>
          </a:lstStyle>
          <a:p/>
        </p:txBody>
      </p:sp>
      <p:sp>
        <p:nvSpPr>
          <p:cNvPr id="37" name="Google Shape;37;g849773c3a5_0_28"/>
          <p:cNvSpPr txBox="1">
            <a:spLocks noGrp="1"/>
          </p:cNvSpPr>
          <p:nvPr>
            <p:ph type="body" idx="1"/>
          </p:nvPr>
        </p:nvSpPr>
        <p:spPr>
          <a:xfrm>
            <a:off x="415680" y="4902424"/>
            <a:ext cx="3744725" cy="975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lvl="0" indent="-541655" algn="l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SzPts val="1200"/>
              <a:buChar char="●"/>
              <a:defRPr sz="2135"/>
            </a:lvl1pPr>
            <a:lvl2pPr marL="1625600" lvl="1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2pPr>
            <a:lvl3pPr marL="2438400" lvl="2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3pPr>
            <a:lvl4pPr marL="3251835" lvl="3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4pPr>
            <a:lvl5pPr marL="4064635" lvl="4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5pPr>
            <a:lvl6pPr marL="4877435" lvl="5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6pPr>
            <a:lvl7pPr marL="5690235" lvl="6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7pPr>
            <a:lvl8pPr marL="6503035" lvl="7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8pPr>
            <a:lvl9pPr marL="7316470" lvl="8" indent="-541655" algn="l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SzPts val="1200"/>
              <a:buChar char="■"/>
              <a:defRPr sz="2135"/>
            </a:lvl9pPr>
          </a:lstStyle>
          <a:p/>
        </p:txBody>
      </p:sp>
      <p:sp>
        <p:nvSpPr>
          <p:cNvPr id="38" name="Google Shape;38;g849773c3a5_0_28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849773c3a5_0_32"/>
          <p:cNvSpPr/>
          <p:nvPr/>
        </p:nvSpPr>
        <p:spPr>
          <a:xfrm>
            <a:off x="0" y="17676261"/>
            <a:ext cx="12194360" cy="3426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4" tIns="68574" rIns="68574" bIns="6857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" name="Google Shape;41;g849773c3a5_0_32"/>
          <p:cNvSpPr txBox="1">
            <a:spLocks noGrp="1"/>
          </p:cNvSpPr>
          <p:nvPr>
            <p:ph type="title"/>
          </p:nvPr>
        </p:nvSpPr>
        <p:spPr>
          <a:xfrm>
            <a:off x="653793" y="1576980"/>
            <a:ext cx="7839917" cy="1433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1pPr>
            <a:lvl2pPr lvl="1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2pPr>
            <a:lvl3pPr lvl="2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3pPr>
            <a:lvl4pPr lvl="3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4pPr>
            <a:lvl5pPr lvl="4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5pPr>
            <a:lvl6pPr lvl="5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6pPr>
            <a:lvl7pPr lvl="6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7pPr>
            <a:lvl8pPr lvl="7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8pPr>
            <a:lvl9pPr lvl="8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9pPr>
          </a:lstStyle>
          <a:p/>
        </p:txBody>
      </p:sp>
      <p:sp>
        <p:nvSpPr>
          <p:cNvPr id="42" name="Google Shape;42;g849773c3a5_0_32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49773c3a5_0_36"/>
          <p:cNvSpPr/>
          <p:nvPr/>
        </p:nvSpPr>
        <p:spPr>
          <a:xfrm>
            <a:off x="6097180" y="-88"/>
            <a:ext cx="6097180" cy="180188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4" tIns="68574" rIns="68574" bIns="6857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5" name="Google Shape;45;g849773c3a5_0_36"/>
          <p:cNvCxnSpPr/>
          <p:nvPr/>
        </p:nvCxnSpPr>
        <p:spPr>
          <a:xfrm>
            <a:off x="6707532" y="15748783"/>
            <a:ext cx="624521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g849773c3a5_0_36"/>
          <p:cNvSpPr txBox="1">
            <a:spLocks noGrp="1"/>
          </p:cNvSpPr>
          <p:nvPr>
            <p:ph type="title"/>
          </p:nvPr>
        </p:nvSpPr>
        <p:spPr>
          <a:xfrm>
            <a:off x="354069" y="3255467"/>
            <a:ext cx="5394644" cy="625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g849773c3a5_0_36"/>
          <p:cNvSpPr txBox="1">
            <a:spLocks noGrp="1"/>
          </p:cNvSpPr>
          <p:nvPr>
            <p:ph type="subTitle" idx="1"/>
          </p:nvPr>
        </p:nvSpPr>
        <p:spPr>
          <a:xfrm>
            <a:off x="354069" y="9700455"/>
            <a:ext cx="5394644" cy="551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lvl="1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lvl="2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lvl="3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lvl="4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lvl="5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lvl="6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lvl="7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lvl="8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/>
        </p:txBody>
      </p:sp>
      <p:sp>
        <p:nvSpPr>
          <p:cNvPr id="48" name="Google Shape;48;g849773c3a5_0_36"/>
          <p:cNvSpPr txBox="1">
            <a:spLocks noGrp="1"/>
          </p:cNvSpPr>
          <p:nvPr>
            <p:ph type="body" idx="2"/>
          </p:nvPr>
        </p:nvSpPr>
        <p:spPr>
          <a:xfrm>
            <a:off x="6587275" y="2537041"/>
            <a:ext cx="5116990" cy="1294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812800" lvl="0" indent="-609600" algn="l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625600" lvl="1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438400" lvl="2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3251835" lvl="3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4064635" lvl="4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877435" lvl="5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690235" lvl="6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6503035" lvl="7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7316470" lvl="8" indent="-564515" algn="l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g849773c3a5_0_36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49773c3a5_0_43"/>
          <p:cNvSpPr txBox="1">
            <a:spLocks noGrp="1"/>
          </p:cNvSpPr>
          <p:nvPr>
            <p:ph type="body" idx="1"/>
          </p:nvPr>
        </p:nvSpPr>
        <p:spPr>
          <a:xfrm>
            <a:off x="426082" y="14779876"/>
            <a:ext cx="7999948" cy="209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812800" lvl="0" indent="-40640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</a:lstStyle>
          <a:p/>
        </p:txBody>
      </p:sp>
      <p:sp>
        <p:nvSpPr>
          <p:cNvPr id="52" name="Google Shape;52;g849773c3a5_0_43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49773c3a5_0_0"/>
          <p:cNvSpPr txBox="1">
            <a:spLocks noGrp="1"/>
          </p:cNvSpPr>
          <p:nvPr>
            <p:ph type="title"/>
          </p:nvPr>
        </p:nvSpPr>
        <p:spPr>
          <a:xfrm>
            <a:off x="415680" y="1106759"/>
            <a:ext cx="11362999" cy="291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R="0" lvl="1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R="0" lvl="2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R="0" lvl="3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R="0" lvl="4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R="0" lvl="5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R="0" lvl="6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R="0" lvl="7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R="0" lvl="8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/>
        </p:txBody>
      </p:sp>
      <p:sp>
        <p:nvSpPr>
          <p:cNvPr id="7" name="Google Shape;7;g849773c3a5_0_0"/>
          <p:cNvSpPr txBox="1">
            <a:spLocks noGrp="1"/>
          </p:cNvSpPr>
          <p:nvPr>
            <p:ph type="body" idx="1"/>
          </p:nvPr>
        </p:nvSpPr>
        <p:spPr>
          <a:xfrm>
            <a:off x="415680" y="4292248"/>
            <a:ext cx="11362999" cy="1174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marR="0" lvl="0" indent="-609600" algn="l" rtl="0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 panose="020B0606030504020204"/>
              <a:buChar char="●"/>
              <a:defRPr sz="32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1625600" marR="0" lvl="1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2438400" marR="0" lvl="2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3251835" marR="0" lvl="3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4064635" marR="0" lvl="4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4877435" marR="0" lvl="5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5690235" marR="0" lvl="6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6503035" marR="0" lvl="7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7316470" marR="0" lvl="8" indent="-564515" algn="l" rtl="0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/>
        </p:txBody>
      </p:sp>
      <p:sp>
        <p:nvSpPr>
          <p:cNvPr id="8" name="Google Shape;8;g849773c3a5_0_0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62" y="959339"/>
            <a:ext cx="10517636" cy="3482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62" y="4796693"/>
            <a:ext cx="10517636" cy="11432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62" y="16700832"/>
            <a:ext cx="2743731" cy="9593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183E886-86A7-4F8D-8780-A286D99A2418}" type="datetime1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9382" y="16700832"/>
            <a:ext cx="4115597" cy="9593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64068" y="16700832"/>
            <a:ext cx="491931" cy="9593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3704629-1E74-47A3-90CD-33454C7737EB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43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03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63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3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2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8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4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emf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Relationship Id="rId3" Type="http://schemas.openxmlformats.org/officeDocument/2006/relationships/image" Target="../media/image36.emf"/><Relationship Id="rId20" Type="http://schemas.openxmlformats.org/officeDocument/2006/relationships/notesSlide" Target="../notesSlides/notesSlide4.xml"/><Relationship Id="rId2" Type="http://schemas.openxmlformats.org/officeDocument/2006/relationships/image" Target="../media/image35.emf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51.png"/><Relationship Id="rId17" Type="http://schemas.openxmlformats.org/officeDocument/2006/relationships/image" Target="../media/image50.png"/><Relationship Id="rId16" Type="http://schemas.openxmlformats.org/officeDocument/2006/relationships/image" Target="../media/image49.emf"/><Relationship Id="rId15" Type="http://schemas.openxmlformats.org/officeDocument/2006/relationships/image" Target="../media/image48.emf"/><Relationship Id="rId14" Type="http://schemas.openxmlformats.org/officeDocument/2006/relationships/image" Target="../media/image47.emf"/><Relationship Id="rId13" Type="http://schemas.openxmlformats.org/officeDocument/2006/relationships/image" Target="../media/image46.emf"/><Relationship Id="rId12" Type="http://schemas.openxmlformats.org/officeDocument/2006/relationships/image" Target="../media/image45.png"/><Relationship Id="rId11" Type="http://schemas.openxmlformats.org/officeDocument/2006/relationships/image" Target="../media/image44.emf"/><Relationship Id="rId10" Type="http://schemas.openxmlformats.org/officeDocument/2006/relationships/image" Target="../media/image43.emf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780" y="4089400"/>
            <a:ext cx="2173605" cy="23552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545" y="4089400"/>
            <a:ext cx="2541270" cy="2352675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774065" y="4079240"/>
            <a:ext cx="198755" cy="1339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105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4089400"/>
            <a:ext cx="2352675" cy="235267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60" y="4079240"/>
            <a:ext cx="3554730" cy="290576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65" y="6470015"/>
            <a:ext cx="3686810" cy="233870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640" y="6470015"/>
            <a:ext cx="3449320" cy="233553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80" y="8827135"/>
            <a:ext cx="3691255" cy="203517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5640" y="8833485"/>
            <a:ext cx="3448685" cy="201993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065" y="10881360"/>
            <a:ext cx="3686175" cy="182562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5640" y="10881360"/>
            <a:ext cx="3448050" cy="181419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1310" y="7018020"/>
            <a:ext cx="3485515" cy="5676900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2963545" y="4102100"/>
            <a:ext cx="198755" cy="1339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105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43550" y="4168775"/>
            <a:ext cx="198755" cy="1339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75785" y="6316980"/>
            <a:ext cx="1081405" cy="4216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Sensory input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Steering command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587240" y="7056755"/>
            <a:ext cx="659130" cy="369570"/>
          </a:xfrm>
          <a:prstGeom prst="roundRect">
            <a:avLst/>
          </a:prstGeom>
          <a:solidFill>
            <a:srgbClr val="8ED1F3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肘形连接符 9"/>
          <p:cNvCxnSpPr>
            <a:endCxn id="5" idx="0"/>
          </p:cNvCxnSpPr>
          <p:nvPr/>
        </p:nvCxnSpPr>
        <p:spPr>
          <a:xfrm rot="16200000">
            <a:off x="3621405" y="5414010"/>
            <a:ext cx="391795" cy="2197735"/>
          </a:xfrm>
          <a:prstGeom prst="bentConnector3">
            <a:avLst>
              <a:gd name="adj1" fmla="val 160778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4373245" y="7712075"/>
            <a:ext cx="1083945" cy="2730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 command 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actuators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4933774" y="7539553"/>
            <a:ext cx="476" cy="13812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34" idx="2"/>
            <a:endCxn id="41" idx="2"/>
          </p:cNvCxnSpPr>
          <p:nvPr/>
        </p:nvCxnSpPr>
        <p:spPr>
          <a:xfrm rot="5400000">
            <a:off x="3641725" y="7105650"/>
            <a:ext cx="394335" cy="2153285"/>
          </a:xfrm>
          <a:prstGeom prst="bentConnector3">
            <a:avLst>
              <a:gd name="adj1" fmla="val 160386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1980565" y="8150860"/>
            <a:ext cx="1562735" cy="2286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Walking model in MuJoCo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 simulator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535045" y="6831965"/>
            <a:ext cx="967740" cy="75692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 for imitating real walking trajectories::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CoM position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body orientation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leg movements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 flipV="1">
            <a:off x="3465929" y="7093556"/>
            <a:ext cx="115263" cy="47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938608" y="6028464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875108" y="8732929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stCxn id="5" idx="2"/>
            <a:endCxn id="9" idx="0"/>
          </p:cNvCxnSpPr>
          <p:nvPr/>
        </p:nvCxnSpPr>
        <p:spPr>
          <a:xfrm>
            <a:off x="4916805" y="6738620"/>
            <a:ext cx="0" cy="318135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0915" y="6073140"/>
            <a:ext cx="2823845" cy="25730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65" y="8970645"/>
            <a:ext cx="7298690" cy="7410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565" y="9847580"/>
            <a:ext cx="2065020" cy="29362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585" y="9850120"/>
            <a:ext cx="1682750" cy="29337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335" y="9898380"/>
            <a:ext cx="1929765" cy="27635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8425" y="9898380"/>
            <a:ext cx="1560830" cy="28530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1205" y="6691630"/>
            <a:ext cx="1395095" cy="1398905"/>
          </a:xfrm>
          <a:prstGeom prst="rect">
            <a:avLst/>
          </a:prstGeom>
        </p:spPr>
      </p:pic>
      <p:sp>
        <p:nvSpPr>
          <p:cNvPr id="91" name="流程图: 接点 90"/>
          <p:cNvSpPr/>
          <p:nvPr/>
        </p:nvSpPr>
        <p:spPr>
          <a:xfrm rot="5400000">
            <a:off x="2686050" y="7074535"/>
            <a:ext cx="76200" cy="76200"/>
          </a:xfrm>
          <a:prstGeom prst="flowChartConnector">
            <a:avLst/>
          </a:prstGeom>
          <a:solidFill>
            <a:srgbClr val="D22027"/>
          </a:solidFill>
          <a:ln w="10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sp>
        <p:nvSpPr>
          <p:cNvPr id="6" name="流程图: 接点 90"/>
          <p:cNvSpPr/>
          <p:nvPr/>
        </p:nvSpPr>
        <p:spPr>
          <a:xfrm rot="5400000">
            <a:off x="3002280" y="7074535"/>
            <a:ext cx="76200" cy="76200"/>
          </a:xfrm>
          <a:prstGeom prst="flowChartConnector">
            <a:avLst/>
          </a:prstGeom>
          <a:solidFill>
            <a:srgbClr val="D22027"/>
          </a:solidFill>
          <a:ln w="10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sp>
        <p:nvSpPr>
          <p:cNvPr id="13" name="流程图: 接点 90"/>
          <p:cNvSpPr/>
          <p:nvPr/>
        </p:nvSpPr>
        <p:spPr>
          <a:xfrm rot="5400000">
            <a:off x="2487930" y="7523480"/>
            <a:ext cx="76200" cy="76200"/>
          </a:xfrm>
          <a:prstGeom prst="flowChartConnector">
            <a:avLst/>
          </a:prstGeom>
          <a:solidFill>
            <a:srgbClr val="D22027"/>
          </a:solidFill>
          <a:ln w="10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sp>
        <p:nvSpPr>
          <p:cNvPr id="17" name="流程图: 接点 90"/>
          <p:cNvSpPr/>
          <p:nvPr/>
        </p:nvSpPr>
        <p:spPr>
          <a:xfrm rot="5400000">
            <a:off x="2891155" y="7483475"/>
            <a:ext cx="76200" cy="76200"/>
          </a:xfrm>
          <a:prstGeom prst="flowChartConnector">
            <a:avLst/>
          </a:prstGeom>
          <a:solidFill>
            <a:srgbClr val="D22027"/>
          </a:solidFill>
          <a:ln w="10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cxnSp>
        <p:nvCxnSpPr>
          <p:cNvPr id="18" name="直接连接符 17"/>
          <p:cNvCxnSpPr>
            <a:stCxn id="91" idx="0"/>
            <a:endCxn id="6" idx="4"/>
          </p:cNvCxnSpPr>
          <p:nvPr/>
        </p:nvCxnSpPr>
        <p:spPr>
          <a:xfrm>
            <a:off x="2762250" y="7112635"/>
            <a:ext cx="240030" cy="0"/>
          </a:xfrm>
          <a:prstGeom prst="line">
            <a:avLst/>
          </a:prstGeom>
          <a:ln w="10160">
            <a:solidFill>
              <a:srgbClr val="D2202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3" idx="0"/>
            <a:endCxn id="17" idx="4"/>
          </p:cNvCxnSpPr>
          <p:nvPr/>
        </p:nvCxnSpPr>
        <p:spPr>
          <a:xfrm flipV="1">
            <a:off x="2564130" y="7521575"/>
            <a:ext cx="327025" cy="40005"/>
          </a:xfrm>
          <a:prstGeom prst="line">
            <a:avLst/>
          </a:prstGeom>
          <a:ln w="10160">
            <a:solidFill>
              <a:srgbClr val="D2202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流程图: 接点 90"/>
          <p:cNvSpPr/>
          <p:nvPr/>
        </p:nvSpPr>
        <p:spPr>
          <a:xfrm rot="5400000">
            <a:off x="2814955" y="7426325"/>
            <a:ext cx="76200" cy="76200"/>
          </a:xfrm>
          <a:prstGeom prst="flowChartConnector">
            <a:avLst/>
          </a:prstGeom>
          <a:solidFill>
            <a:srgbClr val="D22027"/>
          </a:solidFill>
          <a:ln w="10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sp>
        <p:nvSpPr>
          <p:cNvPr id="21" name="流程图: 接点 90"/>
          <p:cNvSpPr/>
          <p:nvPr/>
        </p:nvSpPr>
        <p:spPr>
          <a:xfrm rot="5400000">
            <a:off x="3065780" y="7391400"/>
            <a:ext cx="76200" cy="76200"/>
          </a:xfrm>
          <a:prstGeom prst="flowChartConnector">
            <a:avLst/>
          </a:prstGeom>
          <a:solidFill>
            <a:srgbClr val="D22027"/>
          </a:solidFill>
          <a:ln w="10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cxnSp>
        <p:nvCxnSpPr>
          <p:cNvPr id="22" name="直接连接符 21"/>
          <p:cNvCxnSpPr>
            <a:stCxn id="20" idx="0"/>
            <a:endCxn id="21" idx="4"/>
          </p:cNvCxnSpPr>
          <p:nvPr/>
        </p:nvCxnSpPr>
        <p:spPr>
          <a:xfrm flipV="1">
            <a:off x="2891155" y="7429500"/>
            <a:ext cx="174625" cy="34925"/>
          </a:xfrm>
          <a:prstGeom prst="line">
            <a:avLst/>
          </a:prstGeom>
          <a:ln w="10160">
            <a:solidFill>
              <a:srgbClr val="D2202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流程图: 接点 90"/>
          <p:cNvSpPr/>
          <p:nvPr/>
        </p:nvSpPr>
        <p:spPr>
          <a:xfrm rot="5400000">
            <a:off x="2642235" y="7854950"/>
            <a:ext cx="76200" cy="76200"/>
          </a:xfrm>
          <a:prstGeom prst="flowChartConnector">
            <a:avLst/>
          </a:prstGeom>
          <a:solidFill>
            <a:srgbClr val="D22027"/>
          </a:solidFill>
          <a:ln w="10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sp>
        <p:nvSpPr>
          <p:cNvPr id="24" name="流程图: 接点 90"/>
          <p:cNvSpPr/>
          <p:nvPr/>
        </p:nvSpPr>
        <p:spPr>
          <a:xfrm rot="5400000">
            <a:off x="2877185" y="7743190"/>
            <a:ext cx="76200" cy="76200"/>
          </a:xfrm>
          <a:prstGeom prst="flowChartConnector">
            <a:avLst/>
          </a:prstGeom>
          <a:solidFill>
            <a:srgbClr val="D22027"/>
          </a:solidFill>
          <a:ln w="10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cxnSp>
        <p:nvCxnSpPr>
          <p:cNvPr id="25" name="直接连接符 24"/>
          <p:cNvCxnSpPr>
            <a:stCxn id="23" idx="0"/>
            <a:endCxn id="24" idx="5"/>
          </p:cNvCxnSpPr>
          <p:nvPr/>
        </p:nvCxnSpPr>
        <p:spPr>
          <a:xfrm flipV="1">
            <a:off x="2718435" y="7807960"/>
            <a:ext cx="170180" cy="85090"/>
          </a:xfrm>
          <a:prstGeom prst="line">
            <a:avLst/>
          </a:prstGeom>
          <a:ln w="10160">
            <a:solidFill>
              <a:srgbClr val="D2202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图: 接点 90"/>
          <p:cNvSpPr/>
          <p:nvPr/>
        </p:nvSpPr>
        <p:spPr>
          <a:xfrm rot="5400000">
            <a:off x="2769235" y="7978775"/>
            <a:ext cx="76200" cy="76200"/>
          </a:xfrm>
          <a:prstGeom prst="flowChartConnector">
            <a:avLst/>
          </a:prstGeom>
          <a:solidFill>
            <a:srgbClr val="D22027"/>
          </a:solidFill>
          <a:ln w="10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sp>
        <p:nvSpPr>
          <p:cNvPr id="28" name="流程图: 接点 90"/>
          <p:cNvSpPr/>
          <p:nvPr/>
        </p:nvSpPr>
        <p:spPr>
          <a:xfrm rot="5400000">
            <a:off x="3044190" y="7837170"/>
            <a:ext cx="76200" cy="76200"/>
          </a:xfrm>
          <a:prstGeom prst="flowChartConnector">
            <a:avLst/>
          </a:prstGeom>
          <a:solidFill>
            <a:srgbClr val="D22027"/>
          </a:solidFill>
          <a:ln w="10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cxnSp>
        <p:nvCxnSpPr>
          <p:cNvPr id="29" name="直接连接符 28"/>
          <p:cNvCxnSpPr>
            <a:endCxn id="28" idx="5"/>
          </p:cNvCxnSpPr>
          <p:nvPr/>
        </p:nvCxnSpPr>
        <p:spPr>
          <a:xfrm flipV="1">
            <a:off x="2842260" y="7901940"/>
            <a:ext cx="213360" cy="102870"/>
          </a:xfrm>
          <a:prstGeom prst="line">
            <a:avLst/>
          </a:prstGeom>
          <a:ln w="10160">
            <a:solidFill>
              <a:srgbClr val="D2202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67075" y="5316220"/>
            <a:ext cx="1081405" cy="4216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Sensory input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Steering command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475990" y="5878830"/>
            <a:ext cx="659130" cy="369570"/>
          </a:xfrm>
          <a:prstGeom prst="roundRect">
            <a:avLst/>
          </a:prstGeom>
          <a:solidFill>
            <a:srgbClr val="8ED1F3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肘形连接符 9"/>
          <p:cNvCxnSpPr/>
          <p:nvPr/>
        </p:nvCxnSpPr>
        <p:spPr>
          <a:xfrm rot="16200000">
            <a:off x="2929573" y="4821238"/>
            <a:ext cx="383540" cy="1373505"/>
          </a:xfrm>
          <a:prstGeom prst="bentConnector3">
            <a:avLst>
              <a:gd name="adj1" fmla="val 142384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4886491" y="5853864"/>
            <a:ext cx="611087" cy="369605"/>
          </a:xfrm>
          <a:prstGeom prst="roundRect">
            <a:avLst/>
          </a:prstGeom>
          <a:solidFill>
            <a:srgbClr val="8ED1F3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LPG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411980" y="6432550"/>
            <a:ext cx="144780" cy="151130"/>
            <a:chOff x="7121" y="5277"/>
            <a:chExt cx="228" cy="238"/>
          </a:xfrm>
        </p:grpSpPr>
        <p:sp>
          <p:nvSpPr>
            <p:cNvPr id="91" name="流程图: 接点 90"/>
            <p:cNvSpPr/>
            <p:nvPr/>
          </p:nvSpPr>
          <p:spPr>
            <a:xfrm rot="5400000">
              <a:off x="7116" y="5282"/>
              <a:ext cx="238" cy="229"/>
            </a:xfrm>
            <a:prstGeom prst="flowChartConnector">
              <a:avLst/>
            </a:prstGeom>
            <a:solidFill>
              <a:schemeClr val="bg1"/>
            </a:solidFill>
            <a:ln w="1016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50"/>
            </a:p>
          </p:txBody>
        </p:sp>
        <p:cxnSp>
          <p:nvCxnSpPr>
            <p:cNvPr id="93" name="直接连接符 92"/>
            <p:cNvCxnSpPr/>
            <p:nvPr/>
          </p:nvCxnSpPr>
          <p:spPr>
            <a:xfrm>
              <a:off x="7236" y="5317"/>
              <a:ext cx="4" cy="141"/>
            </a:xfrm>
            <a:prstGeom prst="line">
              <a:avLst/>
            </a:prstGeom>
            <a:ln w="101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7163" y="5386"/>
              <a:ext cx="150" cy="8"/>
            </a:xfrm>
            <a:prstGeom prst="line">
              <a:avLst/>
            </a:prstGeom>
            <a:ln w="101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接箭头连接符 26"/>
          <p:cNvCxnSpPr/>
          <p:nvPr/>
        </p:nvCxnSpPr>
        <p:spPr>
          <a:xfrm>
            <a:off x="4077438" y="6290465"/>
            <a:ext cx="296545" cy="147955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>
            <a:off x="4595835" y="6261097"/>
            <a:ext cx="362585" cy="173990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4263514" y="6156941"/>
            <a:ext cx="400088" cy="4763"/>
          </a:xfrm>
          <a:prstGeom prst="straightConnector1">
            <a:avLst/>
          </a:prstGeom>
          <a:ln w="10160">
            <a:solidFill>
              <a:srgbClr val="D22027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144010" y="5819775"/>
            <a:ext cx="751205" cy="3244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rgbClr val="D220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 frequency</a:t>
            </a:r>
            <a:endParaRPr lang="en-US" altLang="zh-CN" sz="750">
              <a:solidFill>
                <a:srgbClr val="D220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rgbClr val="D220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altLang="zh-CN" sz="750">
              <a:solidFill>
                <a:srgbClr val="D220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921760" y="6794500"/>
            <a:ext cx="1083945" cy="2730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 command 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actuators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4482289" y="6621978"/>
            <a:ext cx="476" cy="13812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34" idx="2"/>
            <a:endCxn id="41" idx="2"/>
          </p:cNvCxnSpPr>
          <p:nvPr/>
        </p:nvCxnSpPr>
        <p:spPr>
          <a:xfrm rot="5400000">
            <a:off x="3304540" y="6244590"/>
            <a:ext cx="336550" cy="1982470"/>
          </a:xfrm>
          <a:prstGeom prst="bentConnector3">
            <a:avLst>
              <a:gd name="adj1" fmla="val 170755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1699895" y="7175500"/>
            <a:ext cx="1562735" cy="2286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running model in MuJoCo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 simulator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254375" y="6794500"/>
            <a:ext cx="967740" cy="75692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 for imitating real running trajectories::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CoM position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body orientation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 flipV="1">
            <a:off x="3191609" y="6840191"/>
            <a:ext cx="115263" cy="47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657938" y="5053104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731857" y="5053104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594438" y="7821069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754505" y="8679180"/>
            <a:ext cx="220980" cy="1339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9895" y="5699760"/>
            <a:ext cx="1468755" cy="1468755"/>
          </a:xfrm>
          <a:prstGeom prst="rect">
            <a:avLst/>
          </a:prstGeom>
        </p:spPr>
      </p:pic>
      <p:cxnSp>
        <p:nvCxnSpPr>
          <p:cNvPr id="7" name="直接箭头连接符 6"/>
          <p:cNvCxnSpPr>
            <a:stCxn id="5" idx="2"/>
            <a:endCxn id="9" idx="0"/>
          </p:cNvCxnSpPr>
          <p:nvPr/>
        </p:nvCxnSpPr>
        <p:spPr>
          <a:xfrm flipH="1">
            <a:off x="3805555" y="5737860"/>
            <a:ext cx="2540" cy="140970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930" y="5144770"/>
            <a:ext cx="1064260" cy="7004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385" y="5316220"/>
            <a:ext cx="1432560" cy="8458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385" y="6413500"/>
            <a:ext cx="1432560" cy="94869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370" y="5053330"/>
            <a:ext cx="2590800" cy="2616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1699895" y="8023225"/>
            <a:ext cx="8295640" cy="55181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895" y="8813165"/>
            <a:ext cx="2446655" cy="1922145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4531360" y="8733790"/>
            <a:ext cx="220980" cy="1339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9930" y="8867140"/>
            <a:ext cx="2523490" cy="19843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7580" y="8813165"/>
            <a:ext cx="2687955" cy="43815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7985" y="11017885"/>
            <a:ext cx="2715895" cy="234442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56760" y="11017885"/>
            <a:ext cx="2664460" cy="2051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圆角矩形 38"/>
          <p:cNvSpPr/>
          <p:nvPr/>
        </p:nvSpPr>
        <p:spPr>
          <a:xfrm>
            <a:off x="3736340" y="6424295"/>
            <a:ext cx="829945" cy="275590"/>
          </a:xfrm>
          <a:prstGeom prst="roundRect">
            <a:avLst/>
          </a:prstGeom>
          <a:solidFill>
            <a:srgbClr val="DFF2FC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network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(CNN)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矩形 271"/>
          <p:cNvSpPr/>
          <p:nvPr/>
        </p:nvSpPr>
        <p:spPr>
          <a:xfrm>
            <a:off x="4717469" y="5844802"/>
            <a:ext cx="1314575" cy="42152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input: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running speed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running direction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2583" y="6462557"/>
            <a:ext cx="1552246" cy="15522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96" y="5844802"/>
            <a:ext cx="875431" cy="4358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37150" y="6279515"/>
            <a:ext cx="995045" cy="4216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Proprioception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Vestibular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334848" y="6936321"/>
            <a:ext cx="853521" cy="275299"/>
          </a:xfrm>
          <a:prstGeom prst="roundRect">
            <a:avLst/>
          </a:prstGeom>
          <a:solidFill>
            <a:srgbClr val="FEE0C3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High-level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policy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784090" y="7454900"/>
            <a:ext cx="659130" cy="369570"/>
          </a:xfrm>
          <a:prstGeom prst="roundRect">
            <a:avLst/>
          </a:prstGeom>
          <a:solidFill>
            <a:srgbClr val="8ED1F3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肘形连接符 9"/>
          <p:cNvCxnSpPr>
            <a:stCxn id="2" idx="0"/>
            <a:endCxn id="272" idx="0"/>
          </p:cNvCxnSpPr>
          <p:nvPr/>
        </p:nvCxnSpPr>
        <p:spPr>
          <a:xfrm rot="16200000">
            <a:off x="3762973" y="4850774"/>
            <a:ext cx="617755" cy="2605812"/>
          </a:xfrm>
          <a:prstGeom prst="bentConnector3">
            <a:avLst>
              <a:gd name="adj1" fmla="val 128913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666490" y="5711190"/>
            <a:ext cx="935990" cy="1339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Eye camera input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stCxn id="3" idx="2"/>
            <a:endCxn id="39" idx="0"/>
          </p:cNvCxnSpPr>
          <p:nvPr/>
        </p:nvCxnSpPr>
        <p:spPr>
          <a:xfrm flipH="1">
            <a:off x="4151472" y="6279978"/>
            <a:ext cx="2540" cy="144145"/>
          </a:xfrm>
          <a:prstGeom prst="straightConnector1">
            <a:avLst/>
          </a:prstGeom>
          <a:ln w="762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4935612" y="6267276"/>
            <a:ext cx="3810" cy="630555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4459476" y="6723891"/>
            <a:ext cx="476" cy="194805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/>
          <p:nvPr/>
        </p:nvCxnSpPr>
        <p:spPr>
          <a:xfrm rot="5400000">
            <a:off x="5064687" y="6861867"/>
            <a:ext cx="708251" cy="348648"/>
          </a:xfrm>
          <a:prstGeom prst="bentConnector3">
            <a:avLst>
              <a:gd name="adj1" fmla="val 81405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378960" y="7211695"/>
            <a:ext cx="613410" cy="2286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Steering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5018961" y="7238297"/>
            <a:ext cx="476" cy="194805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5896776" y="7454699"/>
            <a:ext cx="611087" cy="369605"/>
          </a:xfrm>
          <a:prstGeom prst="roundRect">
            <a:avLst/>
          </a:prstGeom>
          <a:solidFill>
            <a:srgbClr val="8ED1F3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LPG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流程图: 接点 90"/>
          <p:cNvSpPr/>
          <p:nvPr/>
        </p:nvSpPr>
        <p:spPr>
          <a:xfrm rot="5400000">
            <a:off x="5563369" y="8122941"/>
            <a:ext cx="150986" cy="145270"/>
          </a:xfrm>
          <a:prstGeom prst="flowChartConnector">
            <a:avLst/>
          </a:prstGeom>
          <a:solidFill>
            <a:schemeClr val="bg1"/>
          </a:solidFill>
          <a:ln w="1016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cxnSp>
        <p:nvCxnSpPr>
          <p:cNvPr id="93" name="直接连接符 92"/>
          <p:cNvCxnSpPr/>
          <p:nvPr/>
        </p:nvCxnSpPr>
        <p:spPr>
          <a:xfrm>
            <a:off x="5639174" y="8145089"/>
            <a:ext cx="2381" cy="89544"/>
          </a:xfrm>
          <a:prstGeom prst="line">
            <a:avLst/>
          </a:prstGeom>
          <a:ln w="101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5593137" y="8189208"/>
            <a:ext cx="95259" cy="4763"/>
          </a:xfrm>
          <a:prstGeom prst="line">
            <a:avLst/>
          </a:prstGeom>
          <a:ln w="101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5233773" y="7863360"/>
            <a:ext cx="305782" cy="238148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>
            <a:off x="5725310" y="7871457"/>
            <a:ext cx="331025" cy="21909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5458584" y="7699991"/>
            <a:ext cx="400088" cy="4763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374756" y="7340388"/>
            <a:ext cx="576317" cy="32435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rgbClr val="D220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endParaRPr lang="en-US" altLang="zh-CN" sz="750">
              <a:solidFill>
                <a:srgbClr val="D220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rgbClr val="D220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en-US" altLang="zh-CN" sz="750">
              <a:solidFill>
                <a:srgbClr val="D220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rgbClr val="D220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altLang="zh-CN" sz="750">
              <a:solidFill>
                <a:srgbClr val="D220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374756" y="8463492"/>
            <a:ext cx="534403" cy="12145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5638624" y="8311078"/>
            <a:ext cx="476" cy="13812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34" idx="2"/>
            <a:endCxn id="41" idx="2"/>
          </p:cNvCxnSpPr>
          <p:nvPr/>
        </p:nvCxnSpPr>
        <p:spPr>
          <a:xfrm rot="5400000" flipH="1">
            <a:off x="3991293" y="6933883"/>
            <a:ext cx="522605" cy="2778760"/>
          </a:xfrm>
          <a:prstGeom prst="bentConnector3">
            <a:avLst>
              <a:gd name="adj1" fmla="val -32077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2129280" y="7833335"/>
            <a:ext cx="1468418" cy="22862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model in MuJoCo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 simulator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631992" y="7962411"/>
            <a:ext cx="1206932" cy="42152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running speed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running direction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Body pitch angle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Centre of sidewalk position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with terrain terminates episode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 flipV="1">
            <a:off x="3526254" y="7783801"/>
            <a:ext cx="115263" cy="47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992583" y="5710964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680" y="5909310"/>
            <a:ext cx="1108710" cy="869315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6066502" y="5710964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225" y="5909310"/>
            <a:ext cx="1198245" cy="120650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930" y="5909310"/>
            <a:ext cx="1186815" cy="119507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225" y="7211695"/>
            <a:ext cx="2508885" cy="1230630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7530056" y="8519866"/>
            <a:ext cx="838280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 eye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688421" y="8501451"/>
            <a:ext cx="838280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eye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285702" y="5710329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2630" y="8871585"/>
            <a:ext cx="3764280" cy="112839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5019675" y="9003665"/>
            <a:ext cx="732790" cy="1212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Corridor task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929083" y="8858659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5680" y="8871585"/>
            <a:ext cx="1245870" cy="167957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2630" y="10082530"/>
            <a:ext cx="1209675" cy="604520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9615" y="10083165"/>
            <a:ext cx="1210945" cy="603885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0250" y="10082530"/>
            <a:ext cx="1184910" cy="592455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0675" y="8858885"/>
            <a:ext cx="1841500" cy="1943735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92630" y="10941050"/>
            <a:ext cx="2241550" cy="2056765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1992583" y="10782074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64355" y="10946130"/>
            <a:ext cx="1356360" cy="680085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78960" y="11637010"/>
            <a:ext cx="1346200" cy="67373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64355" y="12333605"/>
            <a:ext cx="1323975" cy="66421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75680" y="10782300"/>
            <a:ext cx="1664335" cy="224536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40675" y="10782300"/>
            <a:ext cx="1939925" cy="22733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811905" y="6687185"/>
            <a:ext cx="691515" cy="2286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Latent state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0160">
          <a:solidFill>
            <a:schemeClr val="tx1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14496"/>
      </a:accent1>
      <a:accent2>
        <a:srgbClr val="FF33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963</Words>
  <Application>WPS 演示</Application>
  <PresentationFormat>全屏显示(16:9)</PresentationFormat>
  <Paragraphs>121</Paragraphs>
  <Slides>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</vt:i4>
      </vt:variant>
    </vt:vector>
  </HeadingPairs>
  <TitlesOfParts>
    <vt:vector size="23" baseType="lpstr">
      <vt:lpstr>Arial</vt:lpstr>
      <vt:lpstr>宋体</vt:lpstr>
      <vt:lpstr>Wingdings</vt:lpstr>
      <vt:lpstr>Arial</vt:lpstr>
      <vt:lpstr>Economica</vt:lpstr>
      <vt:lpstr>Open Sans</vt:lpstr>
      <vt:lpstr>Muli Regular</vt:lpstr>
      <vt:lpstr>微软雅黑</vt:lpstr>
      <vt:lpstr>Calibri</vt:lpstr>
      <vt:lpstr>Times New Roman</vt:lpstr>
      <vt:lpstr>等线</vt:lpstr>
      <vt:lpstr>Calibri</vt:lpstr>
      <vt:lpstr>仿宋_GB2312</vt:lpstr>
      <vt:lpstr>仿宋</vt:lpstr>
      <vt:lpstr>Times New Roman</vt:lpstr>
      <vt:lpstr>Muli</vt:lpstr>
      <vt:lpstr>Arial Unicode MS</vt:lpstr>
      <vt:lpstr>Luxe</vt:lpstr>
      <vt:lpstr>自定义设计方案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Administrator</dc:creator>
  <cp:lastModifiedBy>王海东</cp:lastModifiedBy>
  <cp:revision>1343</cp:revision>
  <dcterms:created xsi:type="dcterms:W3CDTF">2020-04-29T14:54:00Z</dcterms:created>
  <dcterms:modified xsi:type="dcterms:W3CDTF">2025-09-05T02:34:31Z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52001D24D9B141B2A1B5955D7D21ACC2</vt:lpwstr>
  </property>
  <property fmtid="{D5CDD505-2E9C-101B-9397-08002B2CF9AE}" pid="3" name="KSOProductBuildVer">
    <vt:lpwstr>2052-12.1.0.20305</vt:lpwstr>
  </property>
</Properties>
</file>